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4"/>
  </p:notesMasterIdLst>
  <p:sldIdLst>
    <p:sldId id="500" r:id="rId2"/>
    <p:sldId id="489" r:id="rId3"/>
    <p:sldId id="488" r:id="rId4"/>
    <p:sldId id="490" r:id="rId5"/>
    <p:sldId id="491" r:id="rId6"/>
    <p:sldId id="492" r:id="rId7"/>
    <p:sldId id="493" r:id="rId8"/>
    <p:sldId id="494" r:id="rId9"/>
    <p:sldId id="496" r:id="rId10"/>
    <p:sldId id="497" r:id="rId11"/>
    <p:sldId id="498" r:id="rId12"/>
    <p:sldId id="499" r:id="rId13"/>
  </p:sldIdLst>
  <p:sldSz cx="9906000" cy="6858000" type="A4"/>
  <p:notesSz cx="7099300" cy="10234613"/>
  <p:embeddedFontLst>
    <p:embeddedFont>
      <p:font typeface="Wingdings 3" panose="05040102010807070707" pitchFamily="18" charset="2"/>
      <p:regular r:id="rId15"/>
    </p:embeddedFont>
    <p:embeddedFont>
      <p:font typeface="ＭＳ Ｐゴシック" panose="020B0600070205080204" pitchFamily="34" charset="-128"/>
      <p:regular r:id="rId1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2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0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11.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Märkte für </a:t>
            </a:r>
            <a:r>
              <a:rPr lang="de-DE" altLang="de-DE" dirty="0" err="1">
                <a:ea typeface="ＭＳ Ｐゴシック" charset="-128"/>
              </a:rPr>
              <a:t>vermögenswerte</a:t>
            </a:r>
            <a:r>
              <a:rPr lang="de-DE" altLang="de-DE" dirty="0">
                <a:ea typeface="ＭＳ Ｐゴシック" charset="-128"/>
              </a:rPr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823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Arbitrage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wird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verkauft, wenn (1 + r)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&gt; (1 +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r)p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das heißt, wenn r &gt;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alle märkte für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sind, dann muss für jedes Aktivum r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gelten.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heißt für jedes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muss gelten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(1 +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r)p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oder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(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+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WORTEN: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PREIS MORGEN IST DER ZUKUNFTSWERT DES HEUTIGEN PREISES ODER DER HEUTIGE PREIS IST DER GEGENWARTSWERT DES MORGIGEN PREISES.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41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ARBITRAGE IN ANLEIHEN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700933"/>
          </a:xfrm>
        </p:spPr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ANLEIHEN ZAHLEN EINEN KONSTANTEN STROM VON GELDLEISTUNGEN VON €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PRO JAHR, UNABHÄNGIG VOM BANKZINSSATZ.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EINEM URSPRÜNGLICHEN GLEICHGEWICHT MUSS DER ERTRAG VON ANLEIHEN R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‘,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HEIßT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 DEM URSPRÜNGLICHEN Bankzinssatz sein.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bankzinssatz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steigt, d. h.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r‘‘ &gt; r‘,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sollte die anleihe verkauft werden.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Verkauf der anleihe senkt ihren preis und erhöht somit ihren ertrag R, und zwar so lange bis das neue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bei r‘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‘‘ erreicht ist.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33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Besteuerung der </a:t>
            </a:r>
            <a:r>
              <a:rPr lang="de-DE" dirty="0" err="1" smtClean="0"/>
              <a:t>erträge</a:t>
            </a:r>
            <a:r>
              <a:rPr lang="de-DE" dirty="0" smtClean="0"/>
              <a:t> von </a:t>
            </a:r>
            <a:r>
              <a:rPr lang="de-DE" dirty="0" err="1" smtClean="0"/>
              <a:t>aktiva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836858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bezeichnen den ertrag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besteuerung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ertrag eines steuerbefreiten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 </a:t>
            </a:r>
            <a:r>
              <a:rPr lang="de-DE" sz="1600" b="0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steuersatz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wird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bezeichnet.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arbitrage-regel wird dann zu (1 –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t)</a:t>
            </a:r>
            <a:r>
              <a:rPr lang="de-DE" sz="1600" b="0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d. h. im Gleichgewicht müssen die ertragsraten nach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besteuerung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 sein.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05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vermögenswerte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Vermögenswerte oder Aktiva sind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einen Strom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leistungen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im Zeitablauf erbringen, z. b. ein Haus oder ein Computer.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Vermögenswerte, wie z. B. Aktien, die einen Geldstrom erbringen werden Finanzvermögen genannt.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Typischerweise sind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unsicher; in diesem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untersuchen wir jedoch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unter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annahme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perfekten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sicherheit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über die zukünftigen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entwicklungen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745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Verkauf eines </a:t>
            </a:r>
            <a:r>
              <a:rPr lang="de-DE" dirty="0" err="1" smtClean="0"/>
              <a:t>aktivums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Zentrale frage: wann soll ein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verkauft werden?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Falsche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antwort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wenn sein wert ein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maximum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erreicht hat?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Richtige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antwort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berücksichtige die alternativen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anlagemöglichkeiten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743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Verkauf eines </a:t>
            </a:r>
            <a:r>
              <a:rPr lang="de-DE" dirty="0" err="1"/>
              <a:t>aktivums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der wert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ändert sich im verlauf der Zeit,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wie folgt: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v(t) =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1000 + 1000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10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²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Maximierung erfolgt bei 	V‘(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= 1000 – 20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0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maximale wert wird erreicht bei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50.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5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Verkauf eines </a:t>
            </a:r>
            <a:r>
              <a:rPr lang="de-DE" dirty="0" err="1"/>
              <a:t>aktivums</a:t>
            </a:r>
            <a:r>
              <a:rPr lang="de-DE" dirty="0"/>
              <a:t>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Vergleiche die ertragsrate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alternativen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anlagemöglichkeiten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für eine alternative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anlage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10%.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Wann sollen wir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verkaufen?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Antwort: Wenn die ertragsrate des Vermögenswertes auf 10% fällt. Dann ist es besser,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vermögenswert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verkaufen und den erlös in die alternative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möglichkeit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veranlagen (z. B. bei einer Bank zu einem Zinssatz von 10%).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112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Verkauf eines </a:t>
            </a:r>
            <a:r>
              <a:rPr lang="de-DE" dirty="0" err="1"/>
              <a:t>aktivums</a:t>
            </a:r>
            <a:r>
              <a:rPr lang="de-DE" dirty="0"/>
              <a:t> </a:t>
            </a:r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803649"/>
          </a:xfrm>
        </p:spPr>
        <p:txBody>
          <a:bodyPr/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ertragsrate, r, eines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 periode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ist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r = v‘(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/ V(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sollte verkauft werden wenn r =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Das heißt, wenn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10.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468677"/>
              </p:ext>
            </p:extLst>
          </p:nvPr>
        </p:nvGraphicFramePr>
        <p:xfrm>
          <a:off x="2543174" y="3090650"/>
          <a:ext cx="3086101" cy="603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8" name="Formel" r:id="rId3" imgW="4514984" imgH="885686" progId="Equation.3">
                  <p:embed/>
                </p:oleObj>
              </mc:Choice>
              <mc:Fallback>
                <p:oleObj name="Formel" r:id="rId3" imgW="4514984" imgH="885686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174" y="3090650"/>
                        <a:ext cx="3086101" cy="603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585731"/>
              </p:ext>
            </p:extLst>
          </p:nvPr>
        </p:nvGraphicFramePr>
        <p:xfrm>
          <a:off x="2434668" y="4628764"/>
          <a:ext cx="344328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9" name="Formel" r:id="rId5" imgW="5305313" imgH="885686" progId="Equation.3">
                  <p:embed/>
                </p:oleObj>
              </mc:Choice>
              <mc:Fallback>
                <p:oleObj name="Formel" r:id="rId5" imgW="5305313" imgH="88568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668" y="4628764"/>
                        <a:ext cx="3443287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7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40411"/>
            <a:ext cx="8695857" cy="497205"/>
          </a:xfrm>
        </p:spPr>
        <p:txBody>
          <a:bodyPr/>
          <a:lstStyle/>
          <a:p>
            <a:r>
              <a:rPr lang="de-DE" dirty="0"/>
              <a:t>Verkauf eines </a:t>
            </a:r>
            <a:r>
              <a:rPr lang="de-DE" dirty="0" err="1" smtClean="0"/>
              <a:t>aktivums</a:t>
            </a:r>
            <a:r>
              <a:rPr lang="de-DE" dirty="0" smtClean="0"/>
              <a:t> - grafisch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rot="4652" flipV="1">
            <a:off x="1978025" y="3276600"/>
            <a:ext cx="1130300" cy="14859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87063" y="1160060"/>
            <a:ext cx="8697417" cy="504071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3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4380" y="146843"/>
            <a:ext cx="10072688" cy="774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502400" y="1284288"/>
            <a:ext cx="230188" cy="230187"/>
          </a:xfrm>
          <a:prstGeom prst="ellipse">
            <a:avLst/>
          </a:prstGeom>
          <a:solidFill>
            <a:srgbClr val="00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V="1">
            <a:off x="6617494" y="1357313"/>
            <a:ext cx="0" cy="39624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26790" y="956561"/>
            <a:ext cx="86562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WERT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889125" y="2528888"/>
            <a:ext cx="125675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STEIGUNG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= 0,1</a:t>
            </a: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332006" y="3456171"/>
            <a:ext cx="2032608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VERKAUFE NACH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10 JAHREN ZUM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WERT VON €8.000.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027863" y="2332466"/>
            <a:ext cx="2416388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MAXIMALER WERT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VON €24.000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WIRD IM JAHR 50 ERREICHT.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908925" y="5543557"/>
            <a:ext cx="8784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JAHRE</a:t>
            </a:r>
          </a:p>
        </p:txBody>
      </p:sp>
    </p:spTree>
    <p:extLst>
      <p:ext uri="{BB962C8B-B14F-4D97-AF65-F5344CB8AC3E}">
        <p14:creationId xmlns:p14="http://schemas.microsoft.com/office/powerpoint/2010/main" val="247530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Optimaler Verkauf des </a:t>
            </a:r>
            <a:r>
              <a:rPr lang="de-DE" dirty="0" err="1" smtClean="0"/>
              <a:t>aktivums</a:t>
            </a:r>
            <a:r>
              <a:rPr lang="de-DE" dirty="0" smtClean="0"/>
              <a:t> – </a:t>
            </a:r>
            <a:r>
              <a:rPr lang="de-DE" dirty="0" err="1" smtClean="0"/>
              <a:t>rechenbeispiel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verkauf zum maximalen wert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50 erbringt €24.000.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Verkauf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10 zum wert von €8.000 und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veranlagung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der Bank zum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10% für 40 Jahre erbringt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€8.000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 (1,10)</a:t>
            </a:r>
            <a:r>
              <a:rPr lang="de-DE" sz="1600" b="0" cap="none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€362.074 &gt; €24.000.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VERKAUF SOLLTE ALSO ERFOLGEN, WENN 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ERTRAGSRATE   R = r   ZINSSATZ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1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06" y="1470353"/>
            <a:ext cx="8695857" cy="497205"/>
          </a:xfrm>
        </p:spPr>
        <p:txBody>
          <a:bodyPr/>
          <a:lstStyle/>
          <a:p>
            <a:r>
              <a:rPr lang="de-DE" dirty="0" smtClean="0"/>
              <a:t>Arbitrage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799788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Kauf und verkauf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nicht zum konsum verwendet werden (d. h.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vermögenswerten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), um einen gewinn zu erzielen, z. b. der Kauf und verkauf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anleihen, …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Annahme: es besteht keine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unsicherheit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Was bedeutet das für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preise im zeitverlauf?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heute ist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morgen wird sein preis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ertrag wird daher R = 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)/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sein, oder (1 + R)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Vergleiche das mit dem verkauf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veranlagung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; der ertrag wird dann (1 +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sein.</a:t>
            </a:r>
          </a:p>
          <a:p>
            <a:r>
              <a:rPr lang="de-DE" dirty="0"/>
              <a:t>	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981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776</Words>
  <Application>Microsoft Office PowerPoint</Application>
  <PresentationFormat>A4-Papier (210x297 mm)</PresentationFormat>
  <Paragraphs>98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Times New Roman</vt:lpstr>
      <vt:lpstr>Arial</vt:lpstr>
      <vt:lpstr>Wingdings 3</vt:lpstr>
      <vt:lpstr>ＭＳ Ｐゴシック</vt:lpstr>
      <vt:lpstr>2015_deGruyter_ppt_screen_template_Arial</vt:lpstr>
      <vt:lpstr>Formel</vt:lpstr>
      <vt:lpstr>11. Kapitel</vt:lpstr>
      <vt:lpstr>vermögenswerte</vt:lpstr>
      <vt:lpstr>Verkauf eines aktivums (1)</vt:lpstr>
      <vt:lpstr>Verkauf eines aktivums (2)</vt:lpstr>
      <vt:lpstr>Verkauf eines aktivums (3)</vt:lpstr>
      <vt:lpstr>Verkauf eines aktivums (4)</vt:lpstr>
      <vt:lpstr>Verkauf eines aktivums - grafisch</vt:lpstr>
      <vt:lpstr>Optimaler Verkauf des aktivums – rechenbeispiel </vt:lpstr>
      <vt:lpstr>Arbitrage (1)</vt:lpstr>
      <vt:lpstr>Arbitrage (2)</vt:lpstr>
      <vt:lpstr>ARBITRAGE IN ANLEIHEN</vt:lpstr>
      <vt:lpstr>Besteuerung der erträge von aktiva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2016-08-17T07:59:44Z</dcterms:modified>
</cp:coreProperties>
</file>